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Playfair Display"/>
      <p:regular r:id="rId15"/>
      <p:bold r:id="rId16"/>
      <p:italic r:id="rId17"/>
      <p:boldItalic r:id="rId18"/>
    </p:embeddedFont>
    <p:embeddedFont>
      <p:font typeface="Nunito"/>
      <p:regular r:id="rId19"/>
      <p:bold r:id="rId20"/>
      <p:italic r:id="rId21"/>
      <p:boldItalic r:id="rId22"/>
    </p:embeddedFont>
    <p:embeddedFont>
      <p:font typeface="Montserrat"/>
      <p:regular r:id="rId23"/>
      <p:bold r:id="rId24"/>
      <p:italic r:id="rId25"/>
      <p:boldItalic r:id="rId26"/>
    </p:embeddedFont>
    <p:embeddedFont>
      <p:font typeface="Oswald"/>
      <p:regular r:id="rId27"/>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bold.fntdata"/><Relationship Id="rId22" Type="http://schemas.openxmlformats.org/officeDocument/2006/relationships/font" Target="fonts/Nunito-boldItalic.fntdata"/><Relationship Id="rId21" Type="http://schemas.openxmlformats.org/officeDocument/2006/relationships/font" Target="fonts/Nunito-italic.fntdata"/><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Oswald-bold.fntdata"/><Relationship Id="rId27" Type="http://schemas.openxmlformats.org/officeDocument/2006/relationships/font" Target="fonts/Oswald-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PlayfairDisplay-regular.fntdata"/><Relationship Id="rId14" Type="http://schemas.openxmlformats.org/officeDocument/2006/relationships/slide" Target="slides/slide9.xml"/><Relationship Id="rId17" Type="http://schemas.openxmlformats.org/officeDocument/2006/relationships/font" Target="fonts/PlayfairDisplay-italic.fntdata"/><Relationship Id="rId16" Type="http://schemas.openxmlformats.org/officeDocument/2006/relationships/font" Target="fonts/PlayfairDisplay-bold.fntdata"/><Relationship Id="rId19" Type="http://schemas.openxmlformats.org/officeDocument/2006/relationships/font" Target="fonts/Nunito-regular.fntdata"/><Relationship Id="rId18" Type="http://schemas.openxmlformats.org/officeDocument/2006/relationships/font" Target="fonts/PlayfairDisplay-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fbdce9ffa6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fbdce9ffa6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50">
                <a:solidFill>
                  <a:schemeClr val="dk1"/>
                </a:solidFill>
              </a:rPr>
              <a:t>Introduction and understanding of the project problem</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fbdce9ffa6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fbdce9ffa6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50">
                <a:solidFill>
                  <a:schemeClr val="dk1"/>
                </a:solidFill>
              </a:rPr>
              <a:t>Understanding of the requirements and specifications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fbdce9ffa6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fbdce9ffa6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50">
                <a:solidFill>
                  <a:schemeClr val="dk1"/>
                </a:solidFill>
              </a:rPr>
              <a:t>Design solution to the project problem</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fbdce9ffa6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fbdce9ffa6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fbdce9ffa6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fbdce9ffa6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50">
                <a:solidFill>
                  <a:schemeClr val="dk1"/>
                </a:solidFill>
              </a:rPr>
              <a:t>Design Making</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fbdce9ffa6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fbdce9ffa6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50">
                <a:solidFill>
                  <a:schemeClr val="dk1"/>
                </a:solidFill>
              </a:rPr>
              <a:t>Manufacturing and testing final project solution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fbdce9ffa6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fbdce9ffa6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50">
                <a:solidFill>
                  <a:schemeClr val="dk1"/>
                </a:solidFill>
              </a:rPr>
              <a:t>Budget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fbdce9ffa6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fbdce9ffa6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50">
                <a:solidFill>
                  <a:schemeClr val="dk1"/>
                </a:solidFill>
              </a:rPr>
              <a:t>Future Work</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normAutofit/>
          </a:bodyPr>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highlight>
                  <a:schemeClr val="dk1"/>
                </a:highlight>
              </a:defRPr>
            </a:lvl1pPr>
            <a:lvl2pPr indent="-317500" lvl="1" marL="914400" algn="ctr">
              <a:spcBef>
                <a:spcPts val="0"/>
              </a:spcBef>
              <a:spcAft>
                <a:spcPts val="0"/>
              </a:spcAft>
              <a:buSzPts val="1400"/>
              <a:buChar char="○"/>
              <a:defRPr>
                <a:highlight>
                  <a:schemeClr val="dk1"/>
                </a:highlight>
              </a:defRPr>
            </a:lvl2pPr>
            <a:lvl3pPr indent="-317500" lvl="2" marL="1371600" algn="ctr">
              <a:spcBef>
                <a:spcPts val="0"/>
              </a:spcBef>
              <a:spcAft>
                <a:spcPts val="0"/>
              </a:spcAft>
              <a:buSzPts val="1400"/>
              <a:buChar char="■"/>
              <a:defRPr>
                <a:highlight>
                  <a:schemeClr val="dk1"/>
                </a:highlight>
              </a:defRPr>
            </a:lvl3pPr>
            <a:lvl4pPr indent="-317500" lvl="3" marL="1828800" algn="ctr">
              <a:spcBef>
                <a:spcPts val="0"/>
              </a:spcBef>
              <a:spcAft>
                <a:spcPts val="0"/>
              </a:spcAft>
              <a:buSzPts val="1400"/>
              <a:buChar char="●"/>
              <a:defRPr>
                <a:highlight>
                  <a:schemeClr val="dk1"/>
                </a:highlight>
              </a:defRPr>
            </a:lvl4pPr>
            <a:lvl5pPr indent="-317500" lvl="4" marL="2286000" algn="ctr">
              <a:spcBef>
                <a:spcPts val="0"/>
              </a:spcBef>
              <a:spcAft>
                <a:spcPts val="0"/>
              </a:spcAft>
              <a:buSzPts val="1400"/>
              <a:buChar char="○"/>
              <a:defRPr>
                <a:highlight>
                  <a:schemeClr val="dk1"/>
                </a:highlight>
              </a:defRPr>
            </a:lvl5pPr>
            <a:lvl6pPr indent="-317500" lvl="5" marL="2743200" algn="ctr">
              <a:spcBef>
                <a:spcPts val="0"/>
              </a:spcBef>
              <a:spcAft>
                <a:spcPts val="0"/>
              </a:spcAft>
              <a:buSzPts val="1400"/>
              <a:buChar char="■"/>
              <a:defRPr>
                <a:highlight>
                  <a:schemeClr val="dk1"/>
                </a:highlight>
              </a:defRPr>
            </a:lvl6pPr>
            <a:lvl7pPr indent="-317500" lvl="6" marL="3200400" algn="ctr">
              <a:spcBef>
                <a:spcPts val="0"/>
              </a:spcBef>
              <a:spcAft>
                <a:spcPts val="0"/>
              </a:spcAft>
              <a:buSzPts val="1400"/>
              <a:buChar char="●"/>
              <a:defRPr>
                <a:highlight>
                  <a:schemeClr val="dk1"/>
                </a:highlight>
              </a:defRPr>
            </a:lvl7pPr>
            <a:lvl8pPr indent="-317500" lvl="7" marL="3657600" algn="ctr">
              <a:spcBef>
                <a:spcPts val="0"/>
              </a:spcBef>
              <a:spcAft>
                <a:spcPts val="0"/>
              </a:spcAft>
              <a:buSzPts val="1400"/>
              <a:buChar char="○"/>
              <a:defRPr>
                <a:highlight>
                  <a:schemeClr val="dk1"/>
                </a:highlight>
              </a:defRPr>
            </a:lvl8pPr>
            <a:lvl9pPr indent="-317500" lvl="8" marL="4114800" algn="ctr">
              <a:spcBef>
                <a:spcPts val="0"/>
              </a:spcBef>
              <a:spcAft>
                <a:spcPts val="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4"/>
        </a:solidFill>
      </p:bgPr>
    </p:bg>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highlight>
                  <a:schemeClr val="lt1"/>
                </a:highlight>
              </a:defRPr>
            </a:lvl1pPr>
            <a:lvl2pPr indent="-317500" lvl="1" marL="914400">
              <a:spcBef>
                <a:spcPts val="0"/>
              </a:spcBef>
              <a:spcAft>
                <a:spcPts val="0"/>
              </a:spcAft>
              <a:buSzPts val="1400"/>
              <a:buChar char="○"/>
              <a:defRPr>
                <a:highlight>
                  <a:schemeClr val="lt1"/>
                </a:highlight>
              </a:defRPr>
            </a:lvl2pPr>
            <a:lvl3pPr indent="-317500" lvl="2" marL="1371600">
              <a:spcBef>
                <a:spcPts val="0"/>
              </a:spcBef>
              <a:spcAft>
                <a:spcPts val="0"/>
              </a:spcAft>
              <a:buSzPts val="1400"/>
              <a:buChar char="■"/>
              <a:defRPr>
                <a:highlight>
                  <a:schemeClr val="lt1"/>
                </a:highlight>
              </a:defRPr>
            </a:lvl3pPr>
            <a:lvl4pPr indent="-317500" lvl="3" marL="1828800">
              <a:spcBef>
                <a:spcPts val="0"/>
              </a:spcBef>
              <a:spcAft>
                <a:spcPts val="0"/>
              </a:spcAft>
              <a:buSzPts val="1400"/>
              <a:buChar char="●"/>
              <a:defRPr>
                <a:highlight>
                  <a:schemeClr val="lt1"/>
                </a:highlight>
              </a:defRPr>
            </a:lvl4pPr>
            <a:lvl5pPr indent="-317500" lvl="4" marL="2286000">
              <a:spcBef>
                <a:spcPts val="0"/>
              </a:spcBef>
              <a:spcAft>
                <a:spcPts val="0"/>
              </a:spcAft>
              <a:buSzPts val="1400"/>
              <a:buChar char="○"/>
              <a:defRPr>
                <a:highlight>
                  <a:schemeClr val="lt1"/>
                </a:highlight>
              </a:defRPr>
            </a:lvl5pPr>
            <a:lvl6pPr indent="-317500" lvl="5" marL="2743200">
              <a:spcBef>
                <a:spcPts val="0"/>
              </a:spcBef>
              <a:spcAft>
                <a:spcPts val="0"/>
              </a:spcAft>
              <a:buSzPts val="1400"/>
              <a:buChar char="■"/>
              <a:defRPr>
                <a:highlight>
                  <a:schemeClr val="lt1"/>
                </a:highlight>
              </a:defRPr>
            </a:lvl6pPr>
            <a:lvl7pPr indent="-317500" lvl="6" marL="3200400">
              <a:spcBef>
                <a:spcPts val="0"/>
              </a:spcBef>
              <a:spcAft>
                <a:spcPts val="0"/>
              </a:spcAft>
              <a:buSzPts val="1400"/>
              <a:buChar char="●"/>
              <a:defRPr>
                <a:highlight>
                  <a:schemeClr val="lt1"/>
                </a:highlight>
              </a:defRPr>
            </a:lvl7pPr>
            <a:lvl8pPr indent="-317500" lvl="7" marL="3657600">
              <a:spcBef>
                <a:spcPts val="0"/>
              </a:spcBef>
              <a:spcAft>
                <a:spcPts val="0"/>
              </a:spcAft>
              <a:buSzPts val="1400"/>
              <a:buChar char="○"/>
              <a:defRPr>
                <a:highlight>
                  <a:schemeClr val="lt1"/>
                </a:highlight>
              </a:defRPr>
            </a:lvl8pPr>
            <a:lvl9pPr indent="-317500" lvl="8" marL="4114800">
              <a:spcBef>
                <a:spcPts val="0"/>
              </a:spcBef>
              <a:spcAft>
                <a:spcPts val="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ctrTitle"/>
          </p:nvPr>
        </p:nvSpPr>
        <p:spPr>
          <a:xfrm>
            <a:off x="344250" y="1403850"/>
            <a:ext cx="8455500" cy="2146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CWC PCC</a:t>
            </a:r>
            <a:endParaRPr/>
          </a:p>
        </p:txBody>
      </p:sp>
      <p:sp>
        <p:nvSpPr>
          <p:cNvPr id="59" name="Google Shape;59;p13"/>
          <p:cNvSpPr txBox="1"/>
          <p:nvPr>
            <p:ph idx="1" type="subTitle"/>
          </p:nvPr>
        </p:nvSpPr>
        <p:spPr>
          <a:xfrm>
            <a:off x="344250" y="3550650"/>
            <a:ext cx="4910100" cy="577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Yuanhua Zhao, Yuxuan Gu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Introduction</a:t>
            </a:r>
            <a:endParaRPr/>
          </a:p>
        </p:txBody>
      </p:sp>
      <p:sp>
        <p:nvSpPr>
          <p:cNvPr id="65" name="Google Shape;65;p14"/>
          <p:cNvSpPr txBox="1"/>
          <p:nvPr>
            <p:ph idx="1" type="body"/>
          </p:nvPr>
        </p:nvSpPr>
        <p:spPr>
          <a:xfrm>
            <a:off x="311700" y="1234075"/>
            <a:ext cx="44472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700">
                <a:solidFill>
                  <a:srgbClr val="424242"/>
                </a:solidFill>
                <a:latin typeface="Nunito"/>
                <a:ea typeface="Nunito"/>
                <a:cs typeface="Nunito"/>
                <a:sym typeface="Nunito"/>
              </a:rPr>
              <a:t>This project will extend the capabilities of the current CWC PCC data collection system. It will add in a more flexible load option and higher resolution acquisition for characterizing solar cells and thermoelectric generators that would be used for Energy Club outreach activities. The current system collects voltage, current, wind speed, temperature, and pressure to characterize wind turbines. </a:t>
            </a:r>
            <a:endParaRPr/>
          </a:p>
        </p:txBody>
      </p:sp>
      <p:pic>
        <p:nvPicPr>
          <p:cNvPr id="66" name="Google Shape;66;p14"/>
          <p:cNvPicPr preferRelativeResize="0"/>
          <p:nvPr/>
        </p:nvPicPr>
        <p:blipFill>
          <a:blip r:embed="rId3">
            <a:alphaModFix/>
          </a:blip>
          <a:stretch>
            <a:fillRect/>
          </a:stretch>
        </p:blipFill>
        <p:spPr>
          <a:xfrm>
            <a:off x="4758900" y="2480672"/>
            <a:ext cx="3340024" cy="2338899"/>
          </a:xfrm>
          <a:prstGeom prst="rect">
            <a:avLst/>
          </a:prstGeom>
          <a:noFill/>
          <a:ln>
            <a:noFill/>
          </a:ln>
        </p:spPr>
      </p:pic>
      <p:pic>
        <p:nvPicPr>
          <p:cNvPr id="67" name="Google Shape;67;p14"/>
          <p:cNvPicPr preferRelativeResize="0"/>
          <p:nvPr/>
        </p:nvPicPr>
        <p:blipFill>
          <a:blip r:embed="rId4">
            <a:alphaModFix/>
          </a:blip>
          <a:stretch>
            <a:fillRect/>
          </a:stretch>
        </p:blipFill>
        <p:spPr>
          <a:xfrm>
            <a:off x="5315550" y="445025"/>
            <a:ext cx="2226725" cy="2054500"/>
          </a:xfrm>
          <a:prstGeom prst="rect">
            <a:avLst/>
          </a:prstGeom>
          <a:noFill/>
          <a:ln>
            <a:noFill/>
          </a:ln>
        </p:spPr>
      </p:pic>
      <p:sp>
        <p:nvSpPr>
          <p:cNvPr id="68" name="Google Shape;68;p14"/>
          <p:cNvSpPr txBox="1"/>
          <p:nvPr/>
        </p:nvSpPr>
        <p:spPr>
          <a:xfrm>
            <a:off x="868350" y="4374600"/>
            <a:ext cx="4447200" cy="76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300">
                <a:solidFill>
                  <a:srgbClr val="424242"/>
                </a:solidFill>
                <a:latin typeface="Nunito"/>
                <a:ea typeface="Nunito"/>
                <a:cs typeface="Nunito"/>
                <a:sym typeface="Nunito"/>
              </a:rPr>
              <a:t>Sponsor: David Willy</a:t>
            </a:r>
            <a:endParaRPr sz="1300">
              <a:solidFill>
                <a:srgbClr val="424242"/>
              </a:solidFill>
              <a:latin typeface="Nunito"/>
              <a:ea typeface="Nunito"/>
              <a:cs typeface="Nunito"/>
              <a:sym typeface="Nunito"/>
            </a:endParaRPr>
          </a:p>
          <a:p>
            <a:pPr indent="0" lvl="0" marL="0" rtl="0" algn="l">
              <a:lnSpc>
                <a:spcPct val="115000"/>
              </a:lnSpc>
              <a:spcBef>
                <a:spcPts val="1200"/>
              </a:spcBef>
              <a:spcAft>
                <a:spcPts val="1200"/>
              </a:spcAft>
              <a:buNone/>
            </a:pPr>
            <a:r>
              <a:rPr lang="en" sz="1300">
                <a:solidFill>
                  <a:srgbClr val="424242"/>
                </a:solidFill>
                <a:latin typeface="Nunito"/>
                <a:ea typeface="Nunito"/>
                <a:cs typeface="Nunito"/>
                <a:sym typeface="Nunito"/>
              </a:rPr>
              <a:t>Client: Northern Arizona University’s Energy Club</a:t>
            </a:r>
            <a:endParaRPr sz="1300">
              <a:solidFill>
                <a:srgbClr val="424242"/>
              </a:solidFill>
              <a:latin typeface="Nunito"/>
              <a:ea typeface="Nunito"/>
              <a:cs typeface="Nunito"/>
              <a:sym typeface="Nuni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223375" y="4142375"/>
            <a:ext cx="2957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575"/>
              </a:spcAft>
              <a:buSzPts val="990"/>
              <a:buNone/>
            </a:pPr>
            <a:r>
              <a:rPr lang="en" sz="2600"/>
              <a:t>Customer Requirements (CRs)</a:t>
            </a:r>
            <a:endParaRPr sz="2000">
              <a:solidFill>
                <a:srgbClr val="7F6000"/>
              </a:solidFill>
              <a:highlight>
                <a:srgbClr val="FFFF00"/>
              </a:highlight>
            </a:endParaRPr>
          </a:p>
        </p:txBody>
      </p:sp>
      <p:sp>
        <p:nvSpPr>
          <p:cNvPr id="74" name="Google Shape;74;p15"/>
          <p:cNvSpPr txBox="1"/>
          <p:nvPr>
            <p:ph idx="1" type="body"/>
          </p:nvPr>
        </p:nvSpPr>
        <p:spPr>
          <a:xfrm>
            <a:off x="272425" y="219250"/>
            <a:ext cx="3133800" cy="33348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rgbClr val="000000"/>
              </a:buClr>
              <a:buSzPts val="1700"/>
              <a:buFont typeface="Arial"/>
              <a:buChar char="-"/>
            </a:pPr>
            <a:r>
              <a:rPr b="1" lang="en" sz="1700">
                <a:solidFill>
                  <a:srgbClr val="000000"/>
                </a:solidFill>
                <a:latin typeface="Arial"/>
                <a:ea typeface="Arial"/>
                <a:cs typeface="Arial"/>
                <a:sym typeface="Arial"/>
              </a:rPr>
              <a:t>Easily carry</a:t>
            </a:r>
            <a:endParaRPr b="1" sz="1500">
              <a:solidFill>
                <a:srgbClr val="000000"/>
              </a:solidFill>
              <a:latin typeface="Calibri"/>
              <a:ea typeface="Calibri"/>
              <a:cs typeface="Calibri"/>
              <a:sym typeface="Calibri"/>
            </a:endParaRPr>
          </a:p>
          <a:p>
            <a:pPr indent="0" lvl="0" marL="0" rtl="0" algn="l">
              <a:spcBef>
                <a:spcPts val="0"/>
              </a:spcBef>
              <a:spcAft>
                <a:spcPts val="0"/>
              </a:spcAft>
              <a:buNone/>
            </a:pPr>
            <a:r>
              <a:rPr lang="en" sz="1700">
                <a:solidFill>
                  <a:srgbClr val="000000"/>
                </a:solidFill>
                <a:latin typeface="Arial"/>
                <a:ea typeface="Arial"/>
                <a:cs typeface="Arial"/>
                <a:sym typeface="Arial"/>
              </a:rPr>
              <a:t>Except load</a:t>
            </a:r>
            <a:endParaRPr sz="1500">
              <a:solidFill>
                <a:srgbClr val="000000"/>
              </a:solidFill>
              <a:latin typeface="Calibri"/>
              <a:ea typeface="Calibri"/>
              <a:cs typeface="Calibri"/>
              <a:sym typeface="Calibri"/>
            </a:endParaRPr>
          </a:p>
          <a:p>
            <a:pPr indent="-336550" lvl="0" marL="457200" rtl="0" algn="l">
              <a:spcBef>
                <a:spcPts val="0"/>
              </a:spcBef>
              <a:spcAft>
                <a:spcPts val="0"/>
              </a:spcAft>
              <a:buClr>
                <a:srgbClr val="000000"/>
              </a:buClr>
              <a:buSzPts val="1700"/>
              <a:buFont typeface="Arial"/>
              <a:buChar char="-"/>
            </a:pPr>
            <a:r>
              <a:rPr b="1" lang="en" sz="1700">
                <a:solidFill>
                  <a:srgbClr val="000000"/>
                </a:solidFill>
                <a:latin typeface="Arial"/>
                <a:ea typeface="Arial"/>
                <a:cs typeface="Arial"/>
                <a:sym typeface="Arial"/>
              </a:rPr>
              <a:t>Solar</a:t>
            </a:r>
            <a:endParaRPr b="1" sz="1500">
              <a:solidFill>
                <a:srgbClr val="000000"/>
              </a:solidFill>
              <a:latin typeface="Calibri"/>
              <a:ea typeface="Calibri"/>
              <a:cs typeface="Calibri"/>
              <a:sym typeface="Calibri"/>
            </a:endParaRPr>
          </a:p>
          <a:p>
            <a:pPr indent="0" lvl="0" marL="0" rtl="0" algn="l">
              <a:spcBef>
                <a:spcPts val="0"/>
              </a:spcBef>
              <a:spcAft>
                <a:spcPts val="0"/>
              </a:spcAft>
              <a:buNone/>
            </a:pPr>
            <a:r>
              <a:rPr lang="en" sz="1700">
                <a:solidFill>
                  <a:srgbClr val="000000"/>
                </a:solidFill>
                <a:latin typeface="Arial"/>
                <a:ea typeface="Arial"/>
                <a:cs typeface="Arial"/>
                <a:sym typeface="Arial"/>
              </a:rPr>
              <a:t>Have done yet</a:t>
            </a:r>
            <a:endParaRPr sz="1700">
              <a:solidFill>
                <a:srgbClr val="000000"/>
              </a:solidFill>
              <a:latin typeface="Calibri"/>
              <a:ea typeface="Calibri"/>
              <a:cs typeface="Calibri"/>
              <a:sym typeface="Calibri"/>
            </a:endParaRPr>
          </a:p>
          <a:p>
            <a:pPr indent="-336550" lvl="0" marL="457200" rtl="0" algn="l">
              <a:spcBef>
                <a:spcPts val="0"/>
              </a:spcBef>
              <a:spcAft>
                <a:spcPts val="0"/>
              </a:spcAft>
              <a:buClr>
                <a:srgbClr val="000000"/>
              </a:buClr>
              <a:buSzPts val="1700"/>
              <a:buFont typeface="Arial"/>
              <a:buChar char="-"/>
            </a:pPr>
            <a:r>
              <a:rPr b="1" lang="en" sz="1700">
                <a:solidFill>
                  <a:srgbClr val="000000"/>
                </a:solidFill>
                <a:latin typeface="Arial"/>
                <a:ea typeface="Arial"/>
                <a:cs typeface="Arial"/>
                <a:sym typeface="Arial"/>
              </a:rPr>
              <a:t>Easily use</a:t>
            </a:r>
            <a:endParaRPr b="1" sz="1500">
              <a:solidFill>
                <a:srgbClr val="000000"/>
              </a:solidFill>
              <a:latin typeface="Calibri"/>
              <a:ea typeface="Calibri"/>
              <a:cs typeface="Calibri"/>
              <a:sym typeface="Calibri"/>
            </a:endParaRPr>
          </a:p>
          <a:p>
            <a:pPr indent="0" lvl="0" marL="0" rtl="0" algn="l">
              <a:spcBef>
                <a:spcPts val="0"/>
              </a:spcBef>
              <a:spcAft>
                <a:spcPts val="0"/>
              </a:spcAft>
              <a:buNone/>
            </a:pPr>
            <a:r>
              <a:rPr lang="en" sz="1700">
                <a:solidFill>
                  <a:srgbClr val="000000"/>
                </a:solidFill>
                <a:latin typeface="Arial"/>
                <a:ea typeface="Arial"/>
                <a:cs typeface="Arial"/>
                <a:sym typeface="Arial"/>
              </a:rPr>
              <a:t>All steps on team’s handout</a:t>
            </a:r>
            <a:endParaRPr sz="1500">
              <a:solidFill>
                <a:srgbClr val="000000"/>
              </a:solidFill>
              <a:latin typeface="Calibri"/>
              <a:ea typeface="Calibri"/>
              <a:cs typeface="Calibri"/>
              <a:sym typeface="Calibri"/>
            </a:endParaRPr>
          </a:p>
          <a:p>
            <a:pPr indent="-336550" lvl="0" marL="457200" rtl="0" algn="l">
              <a:spcBef>
                <a:spcPts val="0"/>
              </a:spcBef>
              <a:spcAft>
                <a:spcPts val="0"/>
              </a:spcAft>
              <a:buClr>
                <a:srgbClr val="000000"/>
              </a:buClr>
              <a:buSzPts val="1700"/>
              <a:buFont typeface="Arial"/>
              <a:buChar char="-"/>
            </a:pPr>
            <a:r>
              <a:rPr b="1" lang="en" sz="1700">
                <a:solidFill>
                  <a:srgbClr val="000000"/>
                </a:solidFill>
                <a:latin typeface="Arial"/>
                <a:ea typeface="Arial"/>
                <a:cs typeface="Arial"/>
                <a:sym typeface="Arial"/>
              </a:rPr>
              <a:t>Thermoelectric</a:t>
            </a:r>
            <a:endParaRPr b="1" sz="1500">
              <a:solidFill>
                <a:srgbClr val="000000"/>
              </a:solidFill>
              <a:latin typeface="Calibri"/>
              <a:ea typeface="Calibri"/>
              <a:cs typeface="Calibri"/>
              <a:sym typeface="Calibri"/>
            </a:endParaRPr>
          </a:p>
          <a:p>
            <a:pPr indent="0" lvl="0" marL="0" rtl="0" algn="l">
              <a:spcBef>
                <a:spcPts val="0"/>
              </a:spcBef>
              <a:spcAft>
                <a:spcPts val="0"/>
              </a:spcAft>
              <a:buNone/>
            </a:pPr>
            <a:r>
              <a:rPr lang="en" sz="1700">
                <a:solidFill>
                  <a:srgbClr val="000000"/>
                </a:solidFill>
                <a:latin typeface="Arial"/>
                <a:ea typeface="Arial"/>
                <a:cs typeface="Arial"/>
                <a:sym typeface="Arial"/>
              </a:rPr>
              <a:t>Wait for test environment</a:t>
            </a:r>
            <a:endParaRPr sz="1500">
              <a:solidFill>
                <a:srgbClr val="000000"/>
              </a:solidFill>
              <a:latin typeface="Calibri"/>
              <a:ea typeface="Calibri"/>
              <a:cs typeface="Calibri"/>
              <a:sym typeface="Calibri"/>
            </a:endParaRPr>
          </a:p>
          <a:p>
            <a:pPr indent="-336550" lvl="0" marL="457200" rtl="0" algn="l">
              <a:spcBef>
                <a:spcPts val="0"/>
              </a:spcBef>
              <a:spcAft>
                <a:spcPts val="0"/>
              </a:spcAft>
              <a:buClr>
                <a:srgbClr val="000000"/>
              </a:buClr>
              <a:buSzPts val="1700"/>
              <a:buFont typeface="Arial"/>
              <a:buChar char="-"/>
            </a:pPr>
            <a:r>
              <a:rPr b="1" lang="en" sz="1700">
                <a:solidFill>
                  <a:srgbClr val="000000"/>
                </a:solidFill>
                <a:latin typeface="Arial"/>
                <a:ea typeface="Arial"/>
                <a:cs typeface="Arial"/>
                <a:sym typeface="Arial"/>
              </a:rPr>
              <a:t>Easily debug</a:t>
            </a:r>
            <a:endParaRPr b="1" sz="1500">
              <a:solidFill>
                <a:srgbClr val="000000"/>
              </a:solidFill>
              <a:latin typeface="Calibri"/>
              <a:ea typeface="Calibri"/>
              <a:cs typeface="Calibri"/>
              <a:sym typeface="Calibri"/>
            </a:endParaRPr>
          </a:p>
          <a:p>
            <a:pPr indent="0" lvl="0" marL="0" rtl="0" algn="l">
              <a:spcBef>
                <a:spcPts val="0"/>
              </a:spcBef>
              <a:spcAft>
                <a:spcPts val="0"/>
              </a:spcAft>
              <a:buNone/>
            </a:pPr>
            <a:r>
              <a:rPr lang="en" sz="1500">
                <a:solidFill>
                  <a:srgbClr val="000000"/>
                </a:solidFill>
                <a:latin typeface="Calibri"/>
                <a:ea typeface="Calibri"/>
                <a:cs typeface="Calibri"/>
                <a:sym typeface="Calibri"/>
              </a:rPr>
              <a:t>Easy to who know labview</a:t>
            </a:r>
            <a:endParaRPr sz="1500">
              <a:solidFill>
                <a:srgbClr val="000000"/>
              </a:solidFill>
              <a:latin typeface="Calibri"/>
              <a:ea typeface="Calibri"/>
              <a:cs typeface="Calibri"/>
              <a:sym typeface="Calibri"/>
            </a:endParaRPr>
          </a:p>
          <a:p>
            <a:pPr indent="-336550" lvl="0" marL="457200" rtl="0" algn="l">
              <a:spcBef>
                <a:spcPts val="0"/>
              </a:spcBef>
              <a:spcAft>
                <a:spcPts val="0"/>
              </a:spcAft>
              <a:buClr>
                <a:srgbClr val="000000"/>
              </a:buClr>
              <a:buSzPts val="1700"/>
              <a:buFont typeface="Arial"/>
              <a:buChar char="-"/>
            </a:pPr>
            <a:r>
              <a:rPr b="1" lang="en" sz="1700">
                <a:solidFill>
                  <a:srgbClr val="000000"/>
                </a:solidFill>
                <a:latin typeface="Arial"/>
                <a:ea typeface="Arial"/>
                <a:cs typeface="Arial"/>
                <a:sym typeface="Arial"/>
              </a:rPr>
              <a:t>Reliability</a:t>
            </a:r>
            <a:endParaRPr b="1" sz="15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lang="en" sz="1700">
                <a:latin typeface="Arial"/>
                <a:ea typeface="Arial"/>
                <a:cs typeface="Arial"/>
                <a:sym typeface="Arial"/>
              </a:rPr>
              <a:t>Need input to be larger than we thought before</a:t>
            </a:r>
            <a:endParaRPr sz="1700"/>
          </a:p>
          <a:p>
            <a:pPr indent="0" lvl="0" marL="0" rtl="0" algn="l">
              <a:spcBef>
                <a:spcPts val="0"/>
              </a:spcBef>
              <a:spcAft>
                <a:spcPts val="0"/>
              </a:spcAft>
              <a:buNone/>
            </a:pPr>
            <a:r>
              <a:t/>
            </a:r>
            <a:endParaRPr sz="1700">
              <a:solidFill>
                <a:srgbClr val="000000"/>
              </a:solidFill>
              <a:latin typeface="Arial"/>
              <a:ea typeface="Arial"/>
              <a:cs typeface="Arial"/>
              <a:sym typeface="Arial"/>
            </a:endParaRPr>
          </a:p>
        </p:txBody>
      </p:sp>
      <p:sp>
        <p:nvSpPr>
          <p:cNvPr id="75" name="Google Shape;75;p15"/>
          <p:cNvSpPr txBox="1"/>
          <p:nvPr/>
        </p:nvSpPr>
        <p:spPr>
          <a:xfrm>
            <a:off x="3814950" y="592275"/>
            <a:ext cx="4764600" cy="4358400"/>
          </a:xfrm>
          <a:prstGeom prst="rect">
            <a:avLst/>
          </a:prstGeom>
          <a:noFill/>
          <a:ln>
            <a:noFill/>
          </a:ln>
        </p:spPr>
        <p:txBody>
          <a:bodyPr anchorCtr="0" anchor="t" bIns="91425" lIns="91425" spcFirstLastPara="1" rIns="91425" wrap="square" tIns="91425">
            <a:spAutoFit/>
          </a:bodyPr>
          <a:lstStyle/>
          <a:p>
            <a:pPr indent="-336550" lvl="0" marL="457200" rtl="0" algn="l">
              <a:lnSpc>
                <a:spcPct val="115000"/>
              </a:lnSpc>
              <a:spcBef>
                <a:spcPts val="0"/>
              </a:spcBef>
              <a:spcAft>
                <a:spcPts val="0"/>
              </a:spcAft>
              <a:buSzPts val="1700"/>
              <a:buChar char="-"/>
            </a:pPr>
            <a:r>
              <a:rPr b="1" lang="en" sz="1700"/>
              <a:t>Weight &amp; Size</a:t>
            </a:r>
            <a:endParaRPr b="1" sz="1700"/>
          </a:p>
          <a:p>
            <a:pPr indent="0" lvl="0" marL="0" rtl="0" algn="l">
              <a:lnSpc>
                <a:spcPct val="115000"/>
              </a:lnSpc>
              <a:spcBef>
                <a:spcPts val="0"/>
              </a:spcBef>
              <a:spcAft>
                <a:spcPts val="0"/>
              </a:spcAft>
              <a:buNone/>
            </a:pPr>
            <a:r>
              <a:rPr lang="en" sz="1700"/>
              <a:t>Under </a:t>
            </a:r>
            <a:r>
              <a:rPr lang="en" sz="1700"/>
              <a:t>controlling</a:t>
            </a:r>
            <a:endParaRPr sz="1700"/>
          </a:p>
          <a:p>
            <a:pPr indent="-336550" lvl="0" marL="457200" rtl="0" algn="l">
              <a:lnSpc>
                <a:spcPct val="115000"/>
              </a:lnSpc>
              <a:spcBef>
                <a:spcPts val="0"/>
              </a:spcBef>
              <a:spcAft>
                <a:spcPts val="0"/>
              </a:spcAft>
              <a:buSzPts val="1700"/>
              <a:buChar char="-"/>
            </a:pPr>
            <a:r>
              <a:rPr b="1" lang="en" sz="1700"/>
              <a:t>Simple operating system</a:t>
            </a:r>
            <a:endParaRPr b="1" sz="1700"/>
          </a:p>
          <a:p>
            <a:pPr indent="0" lvl="0" marL="0" rtl="0" algn="l">
              <a:lnSpc>
                <a:spcPct val="115000"/>
              </a:lnSpc>
              <a:spcBef>
                <a:spcPts val="0"/>
              </a:spcBef>
              <a:spcAft>
                <a:spcPts val="0"/>
              </a:spcAft>
              <a:buNone/>
            </a:pPr>
            <a:r>
              <a:rPr lang="en" sz="1700"/>
              <a:t>Need output data to the excel we give</a:t>
            </a:r>
            <a:endParaRPr sz="1700"/>
          </a:p>
          <a:p>
            <a:pPr indent="-336550" lvl="0" marL="457200" rtl="0" algn="l">
              <a:lnSpc>
                <a:spcPct val="115000"/>
              </a:lnSpc>
              <a:spcBef>
                <a:spcPts val="0"/>
              </a:spcBef>
              <a:spcAft>
                <a:spcPts val="0"/>
              </a:spcAft>
              <a:buSzPts val="1700"/>
              <a:buChar char="-"/>
            </a:pPr>
            <a:r>
              <a:rPr b="1" lang="en" sz="1700"/>
              <a:t>Test interface</a:t>
            </a:r>
            <a:endParaRPr b="1" sz="1700"/>
          </a:p>
          <a:p>
            <a:pPr indent="0" lvl="0" marL="0" rtl="0" algn="l">
              <a:lnSpc>
                <a:spcPct val="115000"/>
              </a:lnSpc>
              <a:spcBef>
                <a:spcPts val="0"/>
              </a:spcBef>
              <a:spcAft>
                <a:spcPts val="0"/>
              </a:spcAft>
              <a:buNone/>
            </a:pPr>
            <a:r>
              <a:rPr lang="en" sz="1700"/>
              <a:t>Quiet safe.</a:t>
            </a:r>
            <a:endParaRPr sz="1700"/>
          </a:p>
          <a:p>
            <a:pPr indent="-336550" lvl="0" marL="457200" rtl="0" algn="l">
              <a:lnSpc>
                <a:spcPct val="115000"/>
              </a:lnSpc>
              <a:spcBef>
                <a:spcPts val="0"/>
              </a:spcBef>
              <a:spcAft>
                <a:spcPts val="0"/>
              </a:spcAft>
              <a:buSzPts val="1700"/>
              <a:buChar char="-"/>
            </a:pPr>
            <a:r>
              <a:rPr b="1" lang="en" sz="1700"/>
              <a:t>Modularization</a:t>
            </a:r>
            <a:endParaRPr b="1" sz="1700"/>
          </a:p>
          <a:p>
            <a:pPr indent="0" lvl="0" marL="0" rtl="0" algn="l">
              <a:lnSpc>
                <a:spcPct val="115000"/>
              </a:lnSpc>
              <a:spcBef>
                <a:spcPts val="0"/>
              </a:spcBef>
              <a:spcAft>
                <a:spcPts val="0"/>
              </a:spcAft>
              <a:buNone/>
            </a:pPr>
            <a:r>
              <a:rPr lang="en" sz="1700"/>
              <a:t>Base on interface and subsystem</a:t>
            </a:r>
            <a:endParaRPr sz="1700"/>
          </a:p>
          <a:p>
            <a:pPr indent="-336550" lvl="0" marL="457200" rtl="0" algn="l">
              <a:lnSpc>
                <a:spcPct val="115000"/>
              </a:lnSpc>
              <a:spcBef>
                <a:spcPts val="0"/>
              </a:spcBef>
              <a:spcAft>
                <a:spcPts val="0"/>
              </a:spcAft>
              <a:buSzPts val="1700"/>
              <a:buChar char="-"/>
            </a:pPr>
            <a:r>
              <a:rPr b="1" lang="en" sz="1700"/>
              <a:t>Durability</a:t>
            </a:r>
            <a:endParaRPr b="1" sz="1700"/>
          </a:p>
          <a:p>
            <a:pPr indent="0" lvl="0" marL="0" rtl="0" algn="l">
              <a:lnSpc>
                <a:spcPct val="115000"/>
              </a:lnSpc>
              <a:spcBef>
                <a:spcPts val="0"/>
              </a:spcBef>
              <a:spcAft>
                <a:spcPts val="0"/>
              </a:spcAft>
              <a:buNone/>
            </a:pPr>
            <a:r>
              <a:rPr lang="en" sz="1700"/>
              <a:t>Can test for hours</a:t>
            </a:r>
            <a:endParaRPr sz="1700"/>
          </a:p>
          <a:p>
            <a:pPr indent="-336550" lvl="0" marL="457200" rtl="0" algn="l">
              <a:lnSpc>
                <a:spcPct val="115000"/>
              </a:lnSpc>
              <a:spcBef>
                <a:spcPts val="0"/>
              </a:spcBef>
              <a:spcAft>
                <a:spcPts val="0"/>
              </a:spcAft>
              <a:buSzPts val="1700"/>
              <a:buChar char="-"/>
            </a:pPr>
            <a:r>
              <a:rPr b="1" lang="en" sz="1700"/>
              <a:t>Price</a:t>
            </a:r>
            <a:endParaRPr b="1" sz="1700"/>
          </a:p>
          <a:p>
            <a:pPr indent="0" lvl="0" marL="0" rtl="0" algn="l">
              <a:lnSpc>
                <a:spcPct val="115000"/>
              </a:lnSpc>
              <a:spcBef>
                <a:spcPts val="0"/>
              </a:spcBef>
              <a:spcAft>
                <a:spcPts val="0"/>
              </a:spcAft>
              <a:buNone/>
            </a:pPr>
            <a:r>
              <a:rPr lang="en" sz="1700"/>
              <a:t>Low to the </a:t>
            </a:r>
            <a:r>
              <a:rPr lang="en" sz="1700"/>
              <a:t>budget</a:t>
            </a:r>
            <a:r>
              <a:rPr lang="en" sz="1700"/>
              <a:t> limit</a:t>
            </a:r>
            <a:endParaRPr sz="1700"/>
          </a:p>
          <a:p>
            <a:pPr indent="-336550" lvl="0" marL="457200" rtl="0" algn="l">
              <a:lnSpc>
                <a:spcPct val="115000"/>
              </a:lnSpc>
              <a:spcBef>
                <a:spcPts val="0"/>
              </a:spcBef>
              <a:spcAft>
                <a:spcPts val="0"/>
              </a:spcAft>
              <a:buSzPts val="1700"/>
              <a:buChar char="-"/>
            </a:pPr>
            <a:r>
              <a:rPr b="1" lang="en" sz="1700"/>
              <a:t>Reliability</a:t>
            </a:r>
            <a:endParaRPr b="1" sz="1700">
              <a:latin typeface="Calibri"/>
              <a:ea typeface="Calibri"/>
              <a:cs typeface="Calibri"/>
              <a:sym typeface="Calibri"/>
            </a:endParaRPr>
          </a:p>
          <a:p>
            <a:pPr indent="0" lvl="0" marL="0" rtl="0" algn="l">
              <a:spcBef>
                <a:spcPts val="0"/>
              </a:spcBef>
              <a:spcAft>
                <a:spcPts val="0"/>
              </a:spcAft>
              <a:buNone/>
            </a:pPr>
            <a:r>
              <a:rPr lang="en" sz="1700"/>
              <a:t>Need input to be larger than we thought before</a:t>
            </a:r>
            <a:endParaRPr sz="1700">
              <a:latin typeface="Playfair Display"/>
              <a:ea typeface="Playfair Display"/>
              <a:cs typeface="Playfair Display"/>
              <a:sym typeface="Playfair Display"/>
            </a:endParaRPr>
          </a:p>
        </p:txBody>
      </p:sp>
      <p:sp>
        <p:nvSpPr>
          <p:cNvPr id="76" name="Google Shape;76;p15"/>
          <p:cNvSpPr txBox="1"/>
          <p:nvPr/>
        </p:nvSpPr>
        <p:spPr>
          <a:xfrm>
            <a:off x="5869850" y="124925"/>
            <a:ext cx="3455100" cy="1274400"/>
          </a:xfrm>
          <a:prstGeom prst="rect">
            <a:avLst/>
          </a:prstGeom>
          <a:noFill/>
          <a:ln>
            <a:noFill/>
          </a:ln>
        </p:spPr>
        <p:txBody>
          <a:bodyPr anchorCtr="0" anchor="t" bIns="91425" lIns="91425" spcFirstLastPara="1" rIns="91425" wrap="square" tIns="91425">
            <a:spAutoFit/>
          </a:bodyPr>
          <a:lstStyle/>
          <a:p>
            <a:pPr indent="0" lvl="0" marL="274320" rtl="0" algn="l">
              <a:spcBef>
                <a:spcPts val="0"/>
              </a:spcBef>
              <a:spcAft>
                <a:spcPts val="0"/>
              </a:spcAft>
              <a:buNone/>
            </a:pPr>
            <a:r>
              <a:rPr lang="en" sz="2600">
                <a:solidFill>
                  <a:schemeClr val="dk2"/>
                </a:solidFill>
                <a:highlight>
                  <a:schemeClr val="dk1"/>
                </a:highlight>
                <a:latin typeface="Oswald"/>
                <a:ea typeface="Oswald"/>
                <a:cs typeface="Oswald"/>
                <a:sym typeface="Oswald"/>
              </a:rPr>
              <a:t>Engineering Requirements (ERs)</a:t>
            </a:r>
            <a:endParaRPr sz="2600">
              <a:solidFill>
                <a:schemeClr val="dk2"/>
              </a:solidFill>
              <a:highlight>
                <a:schemeClr val="dk1"/>
              </a:highlight>
              <a:latin typeface="Oswald"/>
              <a:ea typeface="Oswald"/>
              <a:cs typeface="Oswald"/>
              <a:sym typeface="Oswald"/>
            </a:endParaRPr>
          </a:p>
          <a:p>
            <a:pPr indent="0" lvl="0" marL="0" rtl="0" algn="l">
              <a:spcBef>
                <a:spcPts val="575"/>
              </a:spcBef>
              <a:spcAft>
                <a:spcPts val="0"/>
              </a:spcAft>
              <a:buNone/>
            </a:pPr>
            <a:r>
              <a:t/>
            </a:r>
            <a:endParaRPr>
              <a:latin typeface="Playfair Display"/>
              <a:ea typeface="Playfair Display"/>
              <a:cs typeface="Playfair Display"/>
              <a:sym typeface="Playfair Displ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Solution</a:t>
            </a:r>
            <a:endParaRPr/>
          </a:p>
        </p:txBody>
      </p:sp>
      <p:sp>
        <p:nvSpPr>
          <p:cNvPr id="82" name="Google Shape;82;p16"/>
          <p:cNvSpPr txBox="1"/>
          <p:nvPr>
            <p:ph idx="1" type="body"/>
          </p:nvPr>
        </p:nvSpPr>
        <p:spPr>
          <a:xfrm>
            <a:off x="311700" y="1234075"/>
            <a:ext cx="2976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Subsystems - </a:t>
            </a:r>
            <a:endParaRPr/>
          </a:p>
          <a:p>
            <a:pPr indent="0" lvl="0" marL="0" rtl="0" algn="l">
              <a:spcBef>
                <a:spcPts val="1200"/>
              </a:spcBef>
              <a:spcAft>
                <a:spcPts val="0"/>
              </a:spcAft>
              <a:buNone/>
            </a:pPr>
            <a:r>
              <a:rPr lang="en"/>
              <a:t>1.</a:t>
            </a:r>
            <a:r>
              <a:rPr lang="en"/>
              <a:t>Wind turbine System</a:t>
            </a:r>
            <a:endParaRPr/>
          </a:p>
          <a:p>
            <a:pPr indent="0" lvl="0" marL="0" rtl="0" algn="l">
              <a:spcBef>
                <a:spcPts val="1200"/>
              </a:spcBef>
              <a:spcAft>
                <a:spcPts val="0"/>
              </a:spcAft>
              <a:buNone/>
            </a:pPr>
            <a:r>
              <a:rPr lang="en"/>
              <a:t>2.Solar Power System</a:t>
            </a:r>
            <a:endParaRPr/>
          </a:p>
          <a:p>
            <a:pPr indent="0" lvl="0" marL="0" rtl="0" algn="l">
              <a:spcBef>
                <a:spcPts val="1200"/>
              </a:spcBef>
              <a:spcAft>
                <a:spcPts val="0"/>
              </a:spcAft>
              <a:buNone/>
            </a:pPr>
            <a:r>
              <a:rPr lang="en"/>
              <a:t>3.Thermoelectric System</a:t>
            </a:r>
            <a:endParaRPr/>
          </a:p>
          <a:p>
            <a:pPr indent="0" lvl="0" marL="0" rtl="0" algn="l">
              <a:spcBef>
                <a:spcPts val="1200"/>
              </a:spcBef>
              <a:spcAft>
                <a:spcPts val="0"/>
              </a:spcAft>
              <a:buNone/>
            </a:pPr>
            <a:r>
              <a:rPr lang="en"/>
              <a:t>4.Data collection system</a:t>
            </a:r>
            <a:endParaRPr/>
          </a:p>
          <a:p>
            <a:pPr indent="0" lvl="0" marL="0" rtl="0" algn="l">
              <a:spcBef>
                <a:spcPts val="1200"/>
              </a:spcBef>
              <a:spcAft>
                <a:spcPts val="1200"/>
              </a:spcAft>
              <a:buNone/>
            </a:pPr>
            <a:r>
              <a:t/>
            </a:r>
            <a:endParaRPr/>
          </a:p>
        </p:txBody>
      </p:sp>
      <p:sp>
        <p:nvSpPr>
          <p:cNvPr id="83" name="Google Shape;83;p16"/>
          <p:cNvSpPr txBox="1"/>
          <p:nvPr/>
        </p:nvSpPr>
        <p:spPr>
          <a:xfrm>
            <a:off x="3759450" y="1017725"/>
            <a:ext cx="2574300" cy="1406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chemeClr val="dk2"/>
                </a:solidFill>
                <a:latin typeface="Playfair Display"/>
                <a:ea typeface="Playfair Display"/>
                <a:cs typeface="Playfair Display"/>
                <a:sym typeface="Playfair Display"/>
              </a:rPr>
              <a:t>CAD/3D printing -</a:t>
            </a:r>
            <a:endParaRPr sz="1800">
              <a:solidFill>
                <a:schemeClr val="dk2"/>
              </a:solidFill>
              <a:latin typeface="Playfair Display"/>
              <a:ea typeface="Playfair Display"/>
              <a:cs typeface="Playfair Display"/>
              <a:sym typeface="Playfair Display"/>
            </a:endParaRPr>
          </a:p>
          <a:p>
            <a:pPr indent="0" lvl="0" marL="0" rtl="0" algn="l">
              <a:lnSpc>
                <a:spcPct val="115000"/>
              </a:lnSpc>
              <a:spcBef>
                <a:spcPts val="1200"/>
              </a:spcBef>
              <a:spcAft>
                <a:spcPts val="0"/>
              </a:spcAft>
              <a:buNone/>
            </a:pPr>
            <a:r>
              <a:rPr lang="en" sz="1800">
                <a:solidFill>
                  <a:schemeClr val="dk2"/>
                </a:solidFill>
                <a:latin typeface="Playfair Display"/>
                <a:ea typeface="Playfair Display"/>
                <a:cs typeface="Playfair Display"/>
                <a:sym typeface="Playfair Display"/>
              </a:rPr>
              <a:t>1.testing environment</a:t>
            </a:r>
            <a:endParaRPr sz="1800">
              <a:solidFill>
                <a:schemeClr val="dk2"/>
              </a:solidFill>
              <a:latin typeface="Playfair Display"/>
              <a:ea typeface="Playfair Display"/>
              <a:cs typeface="Playfair Display"/>
              <a:sym typeface="Playfair Display"/>
            </a:endParaRPr>
          </a:p>
          <a:p>
            <a:pPr indent="0" lvl="0" marL="0" rtl="0" algn="l">
              <a:lnSpc>
                <a:spcPct val="115000"/>
              </a:lnSpc>
              <a:spcBef>
                <a:spcPts val="1200"/>
              </a:spcBef>
              <a:spcAft>
                <a:spcPts val="1200"/>
              </a:spcAft>
              <a:buNone/>
            </a:pPr>
            <a:r>
              <a:rPr lang="en" sz="1800">
                <a:solidFill>
                  <a:schemeClr val="dk2"/>
                </a:solidFill>
                <a:latin typeface="Playfair Display"/>
                <a:ea typeface="Playfair Display"/>
                <a:cs typeface="Playfair Display"/>
                <a:sym typeface="Playfair Display"/>
              </a:rPr>
              <a:t>2.base</a:t>
            </a:r>
            <a:endParaRPr>
              <a:latin typeface="Playfair Display"/>
              <a:ea typeface="Playfair Display"/>
              <a:cs typeface="Playfair Display"/>
              <a:sym typeface="Playfair Display"/>
            </a:endParaRPr>
          </a:p>
        </p:txBody>
      </p:sp>
      <p:sp>
        <p:nvSpPr>
          <p:cNvPr id="84" name="Google Shape;84;p16"/>
          <p:cNvSpPr txBox="1"/>
          <p:nvPr/>
        </p:nvSpPr>
        <p:spPr>
          <a:xfrm>
            <a:off x="4407300" y="3366825"/>
            <a:ext cx="2826900" cy="934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2"/>
              </a:buClr>
              <a:buSzPts val="1100"/>
              <a:buFont typeface="Arial"/>
              <a:buNone/>
            </a:pPr>
            <a:r>
              <a:rPr lang="en" sz="1800">
                <a:solidFill>
                  <a:schemeClr val="dk2"/>
                </a:solidFill>
                <a:latin typeface="Playfair Display"/>
                <a:ea typeface="Playfair Display"/>
                <a:cs typeface="Playfair Display"/>
                <a:sym typeface="Playfair Display"/>
              </a:rPr>
              <a:t>Labview Vi</a:t>
            </a:r>
            <a:endParaRPr sz="1800">
              <a:solidFill>
                <a:schemeClr val="dk2"/>
              </a:solidFill>
              <a:latin typeface="Playfair Display"/>
              <a:ea typeface="Playfair Display"/>
              <a:cs typeface="Playfair Display"/>
              <a:sym typeface="Playfair Display"/>
            </a:endParaRPr>
          </a:p>
          <a:p>
            <a:pPr indent="0" lvl="0" marL="0" rtl="0" algn="l">
              <a:lnSpc>
                <a:spcPct val="115000"/>
              </a:lnSpc>
              <a:spcBef>
                <a:spcPts val="1200"/>
              </a:spcBef>
              <a:spcAft>
                <a:spcPts val="1200"/>
              </a:spcAft>
              <a:buNone/>
            </a:pPr>
            <a:r>
              <a:rPr lang="en" sz="1800">
                <a:solidFill>
                  <a:schemeClr val="dk2"/>
                </a:solidFill>
                <a:latin typeface="Playfair Display"/>
                <a:ea typeface="Playfair Display"/>
                <a:cs typeface="Playfair Display"/>
                <a:sym typeface="Playfair Display"/>
              </a:rPr>
              <a:t>Excel</a:t>
            </a:r>
            <a:endParaRPr>
              <a:latin typeface="Playfair Display"/>
              <a:ea typeface="Playfair Display"/>
              <a:cs typeface="Playfair Display"/>
              <a:sym typeface="Playfair Display"/>
            </a:endParaRPr>
          </a:p>
        </p:txBody>
      </p:sp>
      <p:cxnSp>
        <p:nvCxnSpPr>
          <p:cNvPr id="85" name="Google Shape;85;p16"/>
          <p:cNvCxnSpPr>
            <a:endCxn id="84" idx="1"/>
          </p:cNvCxnSpPr>
          <p:nvPr/>
        </p:nvCxnSpPr>
        <p:spPr>
          <a:xfrm>
            <a:off x="3278400" y="3406125"/>
            <a:ext cx="1128900" cy="427800"/>
          </a:xfrm>
          <a:prstGeom prst="straightConnector1">
            <a:avLst/>
          </a:prstGeom>
          <a:noFill/>
          <a:ln cap="flat" cmpd="sng" w="38100">
            <a:solidFill>
              <a:schemeClr val="dk2"/>
            </a:solidFill>
            <a:prstDash val="solid"/>
            <a:round/>
            <a:headEnd len="med" w="med" type="none"/>
            <a:tailEnd len="med" w="med" type="triangle"/>
          </a:ln>
        </p:spPr>
      </p:cxnSp>
      <p:cxnSp>
        <p:nvCxnSpPr>
          <p:cNvPr id="86" name="Google Shape;86;p16"/>
          <p:cNvCxnSpPr>
            <a:endCxn id="83" idx="1"/>
          </p:cNvCxnSpPr>
          <p:nvPr/>
        </p:nvCxnSpPr>
        <p:spPr>
          <a:xfrm flipH="1" rot="10800000">
            <a:off x="2777850" y="1721075"/>
            <a:ext cx="981600" cy="713100"/>
          </a:xfrm>
          <a:prstGeom prst="straightConnector1">
            <a:avLst/>
          </a:prstGeom>
          <a:noFill/>
          <a:ln cap="flat" cmpd="sng" w="38100">
            <a:solidFill>
              <a:schemeClr val="dk2"/>
            </a:solidFill>
            <a:prstDash val="solid"/>
            <a:round/>
            <a:headEnd len="med" w="med" type="none"/>
            <a:tailEnd len="med" w="med" type="triangle"/>
          </a:ln>
        </p:spPr>
      </p:cxnSp>
      <p:cxnSp>
        <p:nvCxnSpPr>
          <p:cNvPr id="87" name="Google Shape;87;p16"/>
          <p:cNvCxnSpPr>
            <a:endCxn id="83" idx="1"/>
          </p:cNvCxnSpPr>
          <p:nvPr/>
        </p:nvCxnSpPr>
        <p:spPr>
          <a:xfrm flipH="1" rot="10800000">
            <a:off x="3052650" y="1721075"/>
            <a:ext cx="706800" cy="1184400"/>
          </a:xfrm>
          <a:prstGeom prst="straightConnector1">
            <a:avLst/>
          </a:prstGeom>
          <a:noFill/>
          <a:ln cap="flat" cmpd="sng" w="38100">
            <a:solidFill>
              <a:schemeClr val="dk2"/>
            </a:solidFill>
            <a:prstDash val="solid"/>
            <a:round/>
            <a:headEnd len="med" w="med" type="none"/>
            <a:tailEnd len="med" w="med" type="triangle"/>
          </a:ln>
        </p:spPr>
      </p:cxnSp>
      <p:pic>
        <p:nvPicPr>
          <p:cNvPr id="88" name="Google Shape;88;p16"/>
          <p:cNvPicPr preferRelativeResize="0"/>
          <p:nvPr/>
        </p:nvPicPr>
        <p:blipFill>
          <a:blip r:embed="rId3">
            <a:alphaModFix/>
          </a:blip>
          <a:stretch>
            <a:fillRect/>
          </a:stretch>
        </p:blipFill>
        <p:spPr>
          <a:xfrm>
            <a:off x="6333750" y="375025"/>
            <a:ext cx="2505450" cy="1976844"/>
          </a:xfrm>
          <a:prstGeom prst="rect">
            <a:avLst/>
          </a:prstGeom>
          <a:noFill/>
          <a:ln>
            <a:noFill/>
          </a:ln>
        </p:spPr>
      </p:pic>
      <p:pic>
        <p:nvPicPr>
          <p:cNvPr id="89" name="Google Shape;89;p16"/>
          <p:cNvPicPr preferRelativeResize="0"/>
          <p:nvPr/>
        </p:nvPicPr>
        <p:blipFill>
          <a:blip r:embed="rId4">
            <a:alphaModFix/>
          </a:blip>
          <a:stretch>
            <a:fillRect/>
          </a:stretch>
        </p:blipFill>
        <p:spPr>
          <a:xfrm>
            <a:off x="5992750" y="3199956"/>
            <a:ext cx="2976600" cy="1586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Design Making - Final</a:t>
            </a:r>
            <a:endParaRPr/>
          </a:p>
        </p:txBody>
      </p:sp>
      <p:sp>
        <p:nvSpPr>
          <p:cNvPr id="95" name="Google Shape;95;p17"/>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342900" lvl="0" marL="457200" rtl="0" algn="l">
              <a:lnSpc>
                <a:spcPct val="200000"/>
              </a:lnSpc>
              <a:spcBef>
                <a:spcPts val="0"/>
              </a:spcBef>
              <a:spcAft>
                <a:spcPts val="0"/>
              </a:spcAft>
              <a:buSzPts val="1800"/>
              <a:buAutoNum type="arabicPeriod"/>
            </a:pPr>
            <a:r>
              <a:rPr lang="en"/>
              <a:t>Operating system -  MCU</a:t>
            </a:r>
            <a:endParaRPr/>
          </a:p>
          <a:p>
            <a:pPr indent="-342900" lvl="0" marL="457200" rtl="0" algn="l">
              <a:lnSpc>
                <a:spcPct val="200000"/>
              </a:lnSpc>
              <a:spcBef>
                <a:spcPts val="0"/>
              </a:spcBef>
              <a:spcAft>
                <a:spcPts val="0"/>
              </a:spcAft>
              <a:buSzPts val="1800"/>
              <a:buAutoNum type="arabicPeriod"/>
            </a:pPr>
            <a:r>
              <a:rPr lang="en"/>
              <a:t>Wind turbine test environment - box fan</a:t>
            </a:r>
            <a:endParaRPr/>
          </a:p>
          <a:p>
            <a:pPr indent="-342900" lvl="0" marL="457200" rtl="0" algn="l">
              <a:lnSpc>
                <a:spcPct val="200000"/>
              </a:lnSpc>
              <a:spcBef>
                <a:spcPts val="0"/>
              </a:spcBef>
              <a:spcAft>
                <a:spcPts val="0"/>
              </a:spcAft>
              <a:buSzPts val="1800"/>
              <a:buAutoNum type="arabicPeriod"/>
            </a:pPr>
            <a:r>
              <a:rPr lang="en"/>
              <a:t>Thermoelectric test environment - ice</a:t>
            </a:r>
            <a:endParaRPr/>
          </a:p>
          <a:p>
            <a:pPr indent="-342900" lvl="0" marL="457200" rtl="0" algn="l">
              <a:lnSpc>
                <a:spcPct val="200000"/>
              </a:lnSpc>
              <a:spcBef>
                <a:spcPts val="0"/>
              </a:spcBef>
              <a:spcAft>
                <a:spcPts val="0"/>
              </a:spcAft>
              <a:buSzPts val="1800"/>
              <a:buAutoNum type="arabicPeriod"/>
            </a:pPr>
            <a:r>
              <a:rPr lang="en"/>
              <a:t>Base - 3D printing</a:t>
            </a:r>
            <a:endParaRPr/>
          </a:p>
          <a:p>
            <a:pPr indent="0" lvl="0" marL="0" rtl="0" algn="l">
              <a:lnSpc>
                <a:spcPct val="150000"/>
              </a:lnSpc>
              <a:spcBef>
                <a:spcPts val="1200"/>
              </a:spcBef>
              <a:spcAft>
                <a:spcPts val="1200"/>
              </a:spcAft>
              <a:buNone/>
            </a:pPr>
            <a:r>
              <a:t/>
            </a:r>
            <a:endParaRPr/>
          </a:p>
        </p:txBody>
      </p:sp>
      <p:pic>
        <p:nvPicPr>
          <p:cNvPr id="96" name="Google Shape;96;p17"/>
          <p:cNvPicPr preferRelativeResize="0"/>
          <p:nvPr/>
        </p:nvPicPr>
        <p:blipFill>
          <a:blip r:embed="rId3">
            <a:alphaModFix/>
          </a:blip>
          <a:stretch>
            <a:fillRect/>
          </a:stretch>
        </p:blipFill>
        <p:spPr>
          <a:xfrm>
            <a:off x="3057900" y="2861575"/>
            <a:ext cx="5943600" cy="2066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Manufacturing</a:t>
            </a:r>
            <a:endParaRPr/>
          </a:p>
        </p:txBody>
      </p:sp>
      <p:sp>
        <p:nvSpPr>
          <p:cNvPr id="102" name="Google Shape;102;p18"/>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Electronic parts: Soldering</a:t>
            </a:r>
            <a:endParaRPr/>
          </a:p>
          <a:p>
            <a:pPr indent="-342900" lvl="0" marL="457200" rtl="0" algn="l">
              <a:spcBef>
                <a:spcPts val="0"/>
              </a:spcBef>
              <a:spcAft>
                <a:spcPts val="0"/>
              </a:spcAft>
              <a:buSzPts val="1800"/>
              <a:buChar char="●"/>
            </a:pPr>
            <a:r>
              <a:rPr lang="en"/>
              <a:t>Other parts: Carpentry ➡ 3D-Printing</a:t>
            </a:r>
            <a:endParaRPr/>
          </a:p>
        </p:txBody>
      </p:sp>
      <p:pic>
        <p:nvPicPr>
          <p:cNvPr id="103" name="Google Shape;103;p18"/>
          <p:cNvPicPr preferRelativeResize="0"/>
          <p:nvPr/>
        </p:nvPicPr>
        <p:blipFill>
          <a:blip r:embed="rId3">
            <a:alphaModFix/>
          </a:blip>
          <a:stretch>
            <a:fillRect/>
          </a:stretch>
        </p:blipFill>
        <p:spPr>
          <a:xfrm>
            <a:off x="6346000" y="1644175"/>
            <a:ext cx="2011684" cy="251460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Testing</a:t>
            </a:r>
            <a:endParaRPr/>
          </a:p>
        </p:txBody>
      </p:sp>
      <p:sp>
        <p:nvSpPr>
          <p:cNvPr id="109" name="Google Shape;109;p19"/>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Calibration</a:t>
            </a:r>
            <a:endParaRPr/>
          </a:p>
          <a:p>
            <a:pPr indent="-342900" lvl="0" marL="457200" rtl="0" algn="l">
              <a:spcBef>
                <a:spcPts val="0"/>
              </a:spcBef>
              <a:spcAft>
                <a:spcPts val="0"/>
              </a:spcAft>
              <a:buSzPts val="1800"/>
              <a:buChar char="●"/>
            </a:pPr>
            <a:r>
              <a:rPr lang="en"/>
              <a:t>Data Collection with Changing Independent Variables</a:t>
            </a:r>
            <a:endParaRPr/>
          </a:p>
          <a:p>
            <a:pPr indent="-342900" lvl="0" marL="457200" rtl="0" algn="l">
              <a:spcBef>
                <a:spcPts val="0"/>
              </a:spcBef>
              <a:spcAft>
                <a:spcPts val="0"/>
              </a:spcAft>
              <a:buSzPts val="1800"/>
              <a:buChar char="●"/>
            </a:pPr>
            <a:r>
              <a:rPr lang="en"/>
              <a:t>Short-circuit test with Controlled Independent Variables</a:t>
            </a:r>
            <a:endParaRPr/>
          </a:p>
          <a:p>
            <a:pPr indent="0" lvl="0" marL="0" rtl="0" algn="l">
              <a:spcBef>
                <a:spcPts val="1200"/>
              </a:spcBef>
              <a:spcAft>
                <a:spcPts val="1200"/>
              </a:spcAft>
              <a:buNone/>
            </a:pPr>
            <a:r>
              <a:t/>
            </a:r>
            <a:endParaRPr/>
          </a:p>
        </p:txBody>
      </p:sp>
      <p:cxnSp>
        <p:nvCxnSpPr>
          <p:cNvPr id="110" name="Google Shape;110;p19"/>
          <p:cNvCxnSpPr/>
          <p:nvPr/>
        </p:nvCxnSpPr>
        <p:spPr>
          <a:xfrm>
            <a:off x="814075" y="4388625"/>
            <a:ext cx="1702200" cy="0"/>
          </a:xfrm>
          <a:prstGeom prst="straightConnector1">
            <a:avLst/>
          </a:prstGeom>
          <a:noFill/>
          <a:ln cap="flat" cmpd="sng" w="9525">
            <a:solidFill>
              <a:schemeClr val="dk2"/>
            </a:solidFill>
            <a:prstDash val="solid"/>
            <a:round/>
            <a:headEnd len="med" w="med" type="none"/>
            <a:tailEnd len="med" w="med" type="triangle"/>
          </a:ln>
        </p:spPr>
      </p:cxnSp>
      <p:cxnSp>
        <p:nvCxnSpPr>
          <p:cNvPr id="111" name="Google Shape;111;p19"/>
          <p:cNvCxnSpPr/>
          <p:nvPr/>
        </p:nvCxnSpPr>
        <p:spPr>
          <a:xfrm rot="10800000">
            <a:off x="821475" y="2723525"/>
            <a:ext cx="0" cy="1672500"/>
          </a:xfrm>
          <a:prstGeom prst="straightConnector1">
            <a:avLst/>
          </a:prstGeom>
          <a:noFill/>
          <a:ln cap="flat" cmpd="sng" w="9525">
            <a:solidFill>
              <a:schemeClr val="dk2"/>
            </a:solidFill>
            <a:prstDash val="solid"/>
            <a:round/>
            <a:headEnd len="med" w="med" type="none"/>
            <a:tailEnd len="med" w="med" type="triangle"/>
          </a:ln>
        </p:spPr>
      </p:cxnSp>
      <p:cxnSp>
        <p:nvCxnSpPr>
          <p:cNvPr id="112" name="Google Shape;112;p19"/>
          <p:cNvCxnSpPr/>
          <p:nvPr/>
        </p:nvCxnSpPr>
        <p:spPr>
          <a:xfrm flipH="1" rot="10800000">
            <a:off x="954700" y="3204600"/>
            <a:ext cx="1317300" cy="865800"/>
          </a:xfrm>
          <a:prstGeom prst="straightConnector1">
            <a:avLst/>
          </a:prstGeom>
          <a:noFill/>
          <a:ln cap="flat" cmpd="sng" w="9525">
            <a:solidFill>
              <a:schemeClr val="dk2"/>
            </a:solidFill>
            <a:prstDash val="solid"/>
            <a:round/>
            <a:headEnd len="med" w="med" type="none"/>
            <a:tailEnd len="med" w="med" type="none"/>
          </a:ln>
        </p:spPr>
      </p:cxnSp>
      <p:sp>
        <p:nvSpPr>
          <p:cNvPr id="113" name="Google Shape;113;p19"/>
          <p:cNvSpPr txBox="1"/>
          <p:nvPr/>
        </p:nvSpPr>
        <p:spPr>
          <a:xfrm>
            <a:off x="444050" y="2649450"/>
            <a:ext cx="281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layfair Display"/>
                <a:ea typeface="Playfair Display"/>
                <a:cs typeface="Playfair Display"/>
                <a:sym typeface="Playfair Display"/>
              </a:rPr>
              <a:t>V</a:t>
            </a:r>
            <a:endParaRPr>
              <a:latin typeface="Playfair Display"/>
              <a:ea typeface="Playfair Display"/>
              <a:cs typeface="Playfair Display"/>
              <a:sym typeface="Playfair Display"/>
            </a:endParaRPr>
          </a:p>
        </p:txBody>
      </p:sp>
      <p:sp>
        <p:nvSpPr>
          <p:cNvPr id="114" name="Google Shape;114;p19"/>
          <p:cNvSpPr txBox="1"/>
          <p:nvPr/>
        </p:nvSpPr>
        <p:spPr>
          <a:xfrm>
            <a:off x="2420025" y="4433025"/>
            <a:ext cx="784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layfair Display"/>
                <a:ea typeface="Playfair Display"/>
                <a:cs typeface="Playfair Display"/>
                <a:sym typeface="Playfair Display"/>
              </a:rPr>
              <a:t>v (m/s)</a:t>
            </a:r>
            <a:endParaRPr>
              <a:latin typeface="Playfair Display"/>
              <a:ea typeface="Playfair Display"/>
              <a:cs typeface="Playfair Display"/>
              <a:sym typeface="Playfair Display"/>
            </a:endParaRPr>
          </a:p>
        </p:txBody>
      </p:sp>
      <p:cxnSp>
        <p:nvCxnSpPr>
          <p:cNvPr id="115" name="Google Shape;115;p19"/>
          <p:cNvCxnSpPr/>
          <p:nvPr/>
        </p:nvCxnSpPr>
        <p:spPr>
          <a:xfrm>
            <a:off x="4736450" y="4403425"/>
            <a:ext cx="1835400" cy="0"/>
          </a:xfrm>
          <a:prstGeom prst="straightConnector1">
            <a:avLst/>
          </a:prstGeom>
          <a:noFill/>
          <a:ln cap="flat" cmpd="sng" w="9525">
            <a:solidFill>
              <a:schemeClr val="dk2"/>
            </a:solidFill>
            <a:prstDash val="solid"/>
            <a:round/>
            <a:headEnd len="med" w="med" type="none"/>
            <a:tailEnd len="med" w="med" type="triangle"/>
          </a:ln>
        </p:spPr>
      </p:cxnSp>
      <p:cxnSp>
        <p:nvCxnSpPr>
          <p:cNvPr id="116" name="Google Shape;116;p19"/>
          <p:cNvCxnSpPr/>
          <p:nvPr/>
        </p:nvCxnSpPr>
        <p:spPr>
          <a:xfrm rot="10800000">
            <a:off x="4751250" y="2716125"/>
            <a:ext cx="0" cy="1694700"/>
          </a:xfrm>
          <a:prstGeom prst="straightConnector1">
            <a:avLst/>
          </a:prstGeom>
          <a:noFill/>
          <a:ln cap="flat" cmpd="sng" w="9525">
            <a:solidFill>
              <a:schemeClr val="dk2"/>
            </a:solidFill>
            <a:prstDash val="solid"/>
            <a:round/>
            <a:headEnd len="med" w="med" type="none"/>
            <a:tailEnd len="med" w="med" type="triangle"/>
          </a:ln>
        </p:spPr>
      </p:cxnSp>
      <p:sp>
        <p:nvSpPr>
          <p:cNvPr id="117" name="Google Shape;117;p19"/>
          <p:cNvSpPr/>
          <p:nvPr/>
        </p:nvSpPr>
        <p:spPr>
          <a:xfrm>
            <a:off x="4758675" y="3034300"/>
            <a:ext cx="1716950" cy="1354325"/>
          </a:xfrm>
          <a:custGeom>
            <a:rect b="b" l="l" r="r" t="t"/>
            <a:pathLst>
              <a:path extrusionOk="0" h="54173" w="68678">
                <a:moveTo>
                  <a:pt x="0" y="0"/>
                </a:moveTo>
                <a:cubicBezTo>
                  <a:pt x="14252" y="4072"/>
                  <a:pt x="29999" y="5395"/>
                  <a:pt x="42332" y="13617"/>
                </a:cubicBezTo>
                <a:cubicBezTo>
                  <a:pt x="55745" y="22559"/>
                  <a:pt x="63580" y="38880"/>
                  <a:pt x="68678" y="54173"/>
                </a:cubicBezTo>
              </a:path>
            </a:pathLst>
          </a:custGeom>
          <a:noFill/>
          <a:ln cap="flat" cmpd="sng" w="9525">
            <a:solidFill>
              <a:schemeClr val="dk2"/>
            </a:solidFill>
            <a:prstDash val="solid"/>
            <a:round/>
            <a:headEnd len="med" w="med" type="none"/>
            <a:tailEnd len="med" w="med" type="none"/>
          </a:ln>
        </p:spPr>
      </p:sp>
      <p:sp>
        <p:nvSpPr>
          <p:cNvPr id="118" name="Google Shape;118;p19"/>
          <p:cNvSpPr/>
          <p:nvPr/>
        </p:nvSpPr>
        <p:spPr>
          <a:xfrm>
            <a:off x="4758675" y="3367325"/>
            <a:ext cx="1702137" cy="1043467"/>
          </a:xfrm>
          <a:custGeom>
            <a:rect b="b" l="l" r="r" t="t"/>
            <a:pathLst>
              <a:path extrusionOk="0" h="39668" w="69270">
                <a:moveTo>
                  <a:pt x="0" y="0"/>
                </a:moveTo>
                <a:cubicBezTo>
                  <a:pt x="9045" y="4523"/>
                  <a:pt x="19965" y="4358"/>
                  <a:pt x="29010" y="8881"/>
                </a:cubicBezTo>
                <a:cubicBezTo>
                  <a:pt x="44121" y="16436"/>
                  <a:pt x="59899" y="25611"/>
                  <a:pt x="69270" y="39668"/>
                </a:cubicBezTo>
              </a:path>
            </a:pathLst>
          </a:custGeom>
          <a:noFill/>
          <a:ln cap="flat" cmpd="sng" w="9525">
            <a:solidFill>
              <a:schemeClr val="dk2"/>
            </a:solidFill>
            <a:prstDash val="solid"/>
            <a:round/>
            <a:headEnd len="med" w="med" type="none"/>
            <a:tailEnd len="med" w="med" type="none"/>
          </a:ln>
        </p:spPr>
      </p:sp>
      <p:sp>
        <p:nvSpPr>
          <p:cNvPr id="119" name="Google Shape;119;p19"/>
          <p:cNvSpPr/>
          <p:nvPr/>
        </p:nvSpPr>
        <p:spPr>
          <a:xfrm>
            <a:off x="4758675" y="3811375"/>
            <a:ext cx="1724350" cy="584650"/>
          </a:xfrm>
          <a:custGeom>
            <a:rect b="b" l="l" r="r" t="t"/>
            <a:pathLst>
              <a:path extrusionOk="0" h="23386" w="68974">
                <a:moveTo>
                  <a:pt x="0" y="0"/>
                </a:moveTo>
                <a:cubicBezTo>
                  <a:pt x="16037" y="0"/>
                  <a:pt x="31460" y="6802"/>
                  <a:pt x="46476" y="12433"/>
                </a:cubicBezTo>
                <a:cubicBezTo>
                  <a:pt x="54286" y="15362"/>
                  <a:pt x="60633" y="23386"/>
                  <a:pt x="68974" y="23386"/>
                </a:cubicBezTo>
              </a:path>
            </a:pathLst>
          </a:custGeom>
          <a:noFill/>
          <a:ln cap="flat" cmpd="sng" w="9525">
            <a:solidFill>
              <a:schemeClr val="dk2"/>
            </a:solidFill>
            <a:prstDash val="solid"/>
            <a:round/>
            <a:headEnd len="med" w="med" type="none"/>
            <a:tailEnd len="med" w="med" type="none"/>
          </a:ln>
        </p:spPr>
      </p:sp>
      <p:sp>
        <p:nvSpPr>
          <p:cNvPr id="120" name="Google Shape;120;p19"/>
          <p:cNvSpPr txBox="1"/>
          <p:nvPr/>
        </p:nvSpPr>
        <p:spPr>
          <a:xfrm>
            <a:off x="4218400" y="2730875"/>
            <a:ext cx="392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layfair Display"/>
                <a:ea typeface="Playfair Display"/>
                <a:cs typeface="Playfair Display"/>
                <a:sym typeface="Playfair Display"/>
              </a:rPr>
              <a:t>I</a:t>
            </a:r>
            <a:endParaRPr>
              <a:latin typeface="Playfair Display"/>
              <a:ea typeface="Playfair Display"/>
              <a:cs typeface="Playfair Display"/>
              <a:sym typeface="Playfair Display"/>
            </a:endParaRPr>
          </a:p>
        </p:txBody>
      </p:sp>
      <p:sp>
        <p:nvSpPr>
          <p:cNvPr id="121" name="Google Shape;121;p19"/>
          <p:cNvSpPr txBox="1"/>
          <p:nvPr/>
        </p:nvSpPr>
        <p:spPr>
          <a:xfrm>
            <a:off x="6446025" y="4551450"/>
            <a:ext cx="473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layfair Display"/>
                <a:ea typeface="Playfair Display"/>
                <a:cs typeface="Playfair Display"/>
                <a:sym typeface="Playfair Display"/>
              </a:rPr>
              <a:t>V</a:t>
            </a:r>
            <a:endParaRPr>
              <a:latin typeface="Playfair Display"/>
              <a:ea typeface="Playfair Display"/>
              <a:cs typeface="Playfair Display"/>
              <a:sym typeface="Playfair Displa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Budget ($1500 Total)</a:t>
            </a:r>
            <a:endParaRPr/>
          </a:p>
          <a:p>
            <a:pPr indent="0" lvl="0" marL="0" rtl="0" algn="l">
              <a:spcBef>
                <a:spcPts val="0"/>
              </a:spcBef>
              <a:spcAft>
                <a:spcPts val="0"/>
              </a:spcAft>
              <a:buNone/>
            </a:pPr>
            <a:r>
              <a:t/>
            </a:r>
            <a:endParaRPr/>
          </a:p>
        </p:txBody>
      </p:sp>
      <p:pic>
        <p:nvPicPr>
          <p:cNvPr id="127" name="Google Shape;127;p20"/>
          <p:cNvPicPr preferRelativeResize="0"/>
          <p:nvPr/>
        </p:nvPicPr>
        <p:blipFill>
          <a:blip r:embed="rId3">
            <a:alphaModFix/>
          </a:blip>
          <a:stretch>
            <a:fillRect/>
          </a:stretch>
        </p:blipFill>
        <p:spPr>
          <a:xfrm>
            <a:off x="1039750" y="1093025"/>
            <a:ext cx="7064501" cy="3616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Future Work</a:t>
            </a:r>
            <a:endParaRPr/>
          </a:p>
        </p:txBody>
      </p:sp>
      <p:sp>
        <p:nvSpPr>
          <p:cNvPr id="133" name="Google Shape;133;p21"/>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342900" lvl="0" marL="457200" rtl="0" algn="l">
              <a:lnSpc>
                <a:spcPct val="200000"/>
              </a:lnSpc>
              <a:spcBef>
                <a:spcPts val="0"/>
              </a:spcBef>
              <a:spcAft>
                <a:spcPts val="0"/>
              </a:spcAft>
              <a:buSzPts val="1800"/>
              <a:buChar char="●"/>
            </a:pPr>
            <a:r>
              <a:rPr lang="en"/>
              <a:t>Testing (subsystem, whole system)</a:t>
            </a:r>
            <a:endParaRPr/>
          </a:p>
          <a:p>
            <a:pPr indent="-342900" lvl="0" marL="457200" rtl="0" algn="l">
              <a:lnSpc>
                <a:spcPct val="200000"/>
              </a:lnSpc>
              <a:spcBef>
                <a:spcPts val="0"/>
              </a:spcBef>
              <a:spcAft>
                <a:spcPts val="0"/>
              </a:spcAft>
              <a:buSzPts val="1800"/>
              <a:buChar char="●"/>
            </a:pPr>
            <a:r>
              <a:rPr lang="en"/>
              <a:t>Operation Manual</a:t>
            </a:r>
            <a:endParaRPr/>
          </a:p>
          <a:p>
            <a:pPr indent="-342900" lvl="0" marL="457200" rtl="0" algn="l">
              <a:lnSpc>
                <a:spcPct val="200000"/>
              </a:lnSpc>
              <a:spcBef>
                <a:spcPts val="0"/>
              </a:spcBef>
              <a:spcAft>
                <a:spcPts val="0"/>
              </a:spcAft>
              <a:buSzPts val="1800"/>
              <a:buChar char="●"/>
            </a:pPr>
            <a:r>
              <a:rPr lang="en"/>
              <a:t>(Improve LabVIEW Programs)</a:t>
            </a:r>
            <a:endParaRPr/>
          </a:p>
          <a:p>
            <a:pPr indent="0" lvl="0" marL="0" rtl="0" algn="l">
              <a:spcBef>
                <a:spcPts val="120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